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37" r:id="rId2"/>
    <p:sldId id="338" r:id="rId3"/>
    <p:sldId id="339" r:id="rId4"/>
    <p:sldId id="340" r:id="rId5"/>
    <p:sldId id="346" r:id="rId6"/>
    <p:sldId id="408" r:id="rId7"/>
    <p:sldId id="406" r:id="rId8"/>
    <p:sldId id="410" r:id="rId9"/>
    <p:sldId id="409" r:id="rId10"/>
    <p:sldId id="351" r:id="rId11"/>
    <p:sldId id="352" r:id="rId12"/>
    <p:sldId id="411" r:id="rId13"/>
    <p:sldId id="413" r:id="rId14"/>
    <p:sldId id="353" r:id="rId15"/>
    <p:sldId id="35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66" y="-25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2BACD-6DBB-49E3-9D67-A9098336AEF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1B4B5-A28E-4E93-9C20-CD0E00CC3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1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9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0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75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2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9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3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9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FC4EB-98E2-4FAE-8FAC-B3934D3D6BC6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A0D8-C181-4700-9DCB-84100A02A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7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9.e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E9DB1D0-11D3-424F-A20F-5FF5415F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6703"/>
            <a:ext cx="7886700" cy="4699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/>
              <a:t>FEED BACK </a:t>
            </a:r>
            <a:r>
              <a:rPr lang="en-US" sz="3200" b="1" dirty="0" smtClean="0"/>
              <a:t>SYSTEM</a:t>
            </a:r>
            <a:endParaRPr lang="en-US" sz="3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F27CAC51-900D-4189-A72A-9531060DC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0419"/>
            <a:ext cx="7886700" cy="58721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b="1" dirty="0" smtClean="0"/>
              <a:t>Basic model of feedback amplifier consist of</a:t>
            </a:r>
          </a:p>
          <a:p>
            <a:pPr marL="0" indent="0" algn="just">
              <a:buNone/>
            </a:pPr>
            <a:endParaRPr lang="en-IN" sz="1600" b="1" dirty="0"/>
          </a:p>
          <a:p>
            <a:pPr marL="0" indent="0" algn="just">
              <a:buNone/>
            </a:pPr>
            <a:endParaRPr lang="en-IN" sz="1600" b="1" dirty="0" smtClean="0"/>
          </a:p>
          <a:p>
            <a:pPr marL="0" indent="0" algn="just">
              <a:buNone/>
            </a:pPr>
            <a:endParaRPr lang="en-IN" sz="1600" b="1" dirty="0"/>
          </a:p>
          <a:p>
            <a:pPr marL="0" indent="0" algn="just">
              <a:buNone/>
            </a:pPr>
            <a:endParaRPr lang="en-IN" sz="1600" b="1" dirty="0" smtClean="0"/>
          </a:p>
          <a:p>
            <a:pPr marL="0" indent="0" algn="just">
              <a:buNone/>
            </a:pPr>
            <a:endParaRPr lang="en-IN" sz="1600" b="1" dirty="0"/>
          </a:p>
          <a:p>
            <a:pPr marL="0" indent="0" algn="just">
              <a:buNone/>
            </a:pPr>
            <a:endParaRPr lang="en-IN" sz="1600" b="1" dirty="0" smtClean="0"/>
          </a:p>
          <a:p>
            <a:pPr marL="0" indent="0" algn="just">
              <a:buNone/>
            </a:pPr>
            <a:endParaRPr lang="en-IN" sz="1600" b="1" dirty="0"/>
          </a:p>
          <a:p>
            <a:pPr marL="0" indent="0" algn="just">
              <a:buNone/>
            </a:pPr>
            <a:endParaRPr lang="en-US" sz="1600" b="1" dirty="0"/>
          </a:p>
          <a:p>
            <a:pPr algn="just"/>
            <a:r>
              <a:rPr lang="en-US" sz="1600" b="1" dirty="0" smtClean="0"/>
              <a:t>Forward amplifier: The </a:t>
            </a:r>
            <a:r>
              <a:rPr lang="en-US" sz="1600" b="1" dirty="0"/>
              <a:t>input signal </a:t>
            </a:r>
            <a:r>
              <a:rPr lang="en-US" sz="1600" b="1" dirty="0" smtClean="0"/>
              <a:t>to the forward amplifier is S</a:t>
            </a:r>
            <a:r>
              <a:rPr lang="en-US" sz="1600" b="1" baseline="-25000" dirty="0" smtClean="0"/>
              <a:t>in</a:t>
            </a:r>
            <a:r>
              <a:rPr lang="en-US" sz="1600" b="1" dirty="0" smtClean="0"/>
              <a:t> and the output signal from the amplifier is S</a:t>
            </a:r>
            <a:r>
              <a:rPr lang="en-US" sz="1600" b="1" baseline="-25000" dirty="0" smtClean="0"/>
              <a:t>o </a:t>
            </a:r>
            <a:r>
              <a:rPr lang="en-US" sz="1600" b="1" dirty="0" smtClean="0"/>
              <a:t>. The gain of the amplifier is A.</a:t>
            </a:r>
            <a:endParaRPr lang="en-US" sz="1600" b="1" dirty="0"/>
          </a:p>
          <a:p>
            <a:pPr algn="just"/>
            <a:r>
              <a:rPr lang="en-US" sz="1600" dirty="0"/>
              <a:t> </a:t>
            </a:r>
            <a:r>
              <a:rPr lang="en-US" sz="1600" b="1" dirty="0" smtClean="0"/>
              <a:t>Feedback network: The input signal to the feedback network is S</a:t>
            </a:r>
            <a:r>
              <a:rPr lang="en-US" sz="1600" b="1" baseline="-25000" dirty="0" smtClean="0"/>
              <a:t>o</a:t>
            </a:r>
            <a:r>
              <a:rPr lang="en-US" sz="1600" b="1" dirty="0" smtClean="0"/>
              <a:t> and the  output signal from the feedback network is the feedback signal  </a:t>
            </a:r>
            <a:r>
              <a:rPr lang="en-US" sz="1600" b="1" dirty="0" err="1" smtClean="0"/>
              <a:t>S</a:t>
            </a:r>
            <a:r>
              <a:rPr lang="en-US" sz="1600" b="1" baseline="-25000" dirty="0" err="1" smtClean="0"/>
              <a:t>f</a:t>
            </a:r>
            <a:r>
              <a:rPr lang="en-US" sz="1600" b="1" baseline="-25000" dirty="0" smtClean="0"/>
              <a:t>  </a:t>
            </a:r>
            <a:r>
              <a:rPr lang="en-US" sz="1600" b="1" dirty="0" smtClean="0"/>
              <a:t>. The gain of the feedback network is </a:t>
            </a:r>
            <a:r>
              <a:rPr lang="el-GR" sz="1600" b="1" dirty="0" smtClean="0"/>
              <a:t>β</a:t>
            </a:r>
            <a:r>
              <a:rPr lang="en-IN" sz="1600" b="1" dirty="0" smtClean="0"/>
              <a:t>.</a:t>
            </a:r>
          </a:p>
          <a:p>
            <a:pPr algn="just"/>
            <a:r>
              <a:rPr lang="en-IN" sz="1600" b="1" dirty="0" smtClean="0"/>
              <a:t>Signal sampler: Signal sampler is taping the output signal for feedback. </a:t>
            </a:r>
          </a:p>
          <a:p>
            <a:pPr algn="just"/>
            <a:r>
              <a:rPr lang="en-IN" sz="1600" b="1" dirty="0" smtClean="0"/>
              <a:t>Signal mixer: Signal mixer is mixing the feedback signal </a:t>
            </a:r>
            <a:r>
              <a:rPr lang="en-US" sz="1600" b="1" dirty="0" err="1" smtClean="0"/>
              <a:t>S</a:t>
            </a:r>
            <a:r>
              <a:rPr lang="en-US" sz="1600" b="1" baseline="-25000" dirty="0" err="1" smtClean="0"/>
              <a:t>f</a:t>
            </a:r>
            <a:r>
              <a:rPr lang="en-US" sz="1600" b="1" baseline="-25000" dirty="0" smtClean="0"/>
              <a:t>  </a:t>
            </a:r>
            <a:r>
              <a:rPr lang="en-IN" sz="1600" b="1" dirty="0" smtClean="0"/>
              <a:t> with the primary input signal  </a:t>
            </a:r>
            <a:r>
              <a:rPr lang="en-US" sz="1600" b="1" dirty="0" err="1" smtClean="0"/>
              <a:t>S</a:t>
            </a:r>
            <a:r>
              <a:rPr lang="en-US" sz="1600" b="1" baseline="-25000" dirty="0" err="1" smtClean="0"/>
              <a:t>s</a:t>
            </a:r>
            <a:r>
              <a:rPr lang="en-US" sz="1600" baseline="-25000" dirty="0" smtClean="0"/>
              <a:t> </a:t>
            </a:r>
            <a:r>
              <a:rPr lang="en-IN" sz="1600" b="1" dirty="0" smtClean="0"/>
              <a:t>to generate the input signal to the amplifier </a:t>
            </a:r>
            <a:r>
              <a:rPr lang="en-US" sz="1600" b="1" dirty="0" smtClean="0"/>
              <a:t>S</a:t>
            </a:r>
            <a:r>
              <a:rPr lang="en-US" sz="1600" b="1" baseline="-25000" dirty="0" smtClean="0"/>
              <a:t>in</a:t>
            </a:r>
            <a:r>
              <a:rPr lang="en-US" sz="1600" b="1" dirty="0" smtClean="0"/>
              <a:t> . The mixer is multiplying the input signals with +1 or -1 and then mix it.</a:t>
            </a:r>
          </a:p>
          <a:p>
            <a:pPr marL="0" indent="0" algn="just">
              <a:buNone/>
            </a:pPr>
            <a:r>
              <a:rPr lang="en-IN" sz="1600" b="1" dirty="0" smtClean="0">
                <a:solidFill>
                  <a:srgbClr val="FF0000"/>
                </a:solidFill>
              </a:rPr>
              <a:t>Types of Feedback </a:t>
            </a:r>
            <a:r>
              <a:rPr lang="en-IN" sz="1600" b="1" dirty="0" smtClean="0">
                <a:solidFill>
                  <a:srgbClr val="FF0000"/>
                </a:solidFill>
              </a:rPr>
              <a:t>system:</a:t>
            </a:r>
            <a:endParaRPr lang="en-IN" sz="1600" b="1" dirty="0" smtClean="0">
              <a:solidFill>
                <a:srgbClr val="FF0000"/>
              </a:solidFill>
            </a:endParaRPr>
          </a:p>
          <a:p>
            <a:pPr algn="just">
              <a:buAutoNum type="arabicParenR"/>
            </a:pPr>
            <a:r>
              <a:rPr lang="en-IN" sz="1600" b="1" dirty="0" smtClean="0"/>
              <a:t>Negative feedback system     2) Positive feedback system</a:t>
            </a:r>
          </a:p>
          <a:p>
            <a:pPr marL="0" indent="0" algn="just">
              <a:buNone/>
            </a:pPr>
            <a:endParaRPr lang="en-US" sz="1600" b="1" dirty="0"/>
          </a:p>
          <a:p>
            <a:pPr algn="just"/>
            <a:endParaRPr lang="en-IN" sz="1600" b="1" dirty="0" smtClean="0"/>
          </a:p>
          <a:p>
            <a:pPr marL="0" indent="0" algn="just">
              <a:buNone/>
            </a:pPr>
            <a:endParaRPr lang="en-US" sz="2200" b="1" i="1" dirty="0"/>
          </a:p>
          <a:p>
            <a:pPr algn="just"/>
            <a:endParaRPr lang="en-US" sz="2200" b="1" i="1" dirty="0"/>
          </a:p>
          <a:p>
            <a:pPr marL="0" indent="0" algn="just">
              <a:buNone/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23628"/>
            <a:ext cx="762000" cy="597279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263393"/>
              </p:ext>
            </p:extLst>
          </p:nvPr>
        </p:nvGraphicFramePr>
        <p:xfrm>
          <a:off x="5562600" y="2971800"/>
          <a:ext cx="495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Equation" r:id="rId4" imgW="190440" imgH="228600" progId="Equation.3">
                  <p:embed/>
                </p:oleObj>
              </mc:Choice>
              <mc:Fallback>
                <p:oleObj name="Equation" r:id="rId4" imgW="1904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00" y="2971800"/>
                        <a:ext cx="4953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046161"/>
            <a:ext cx="6229350" cy="234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60C215-B31D-48C1-AD03-70F8E5F2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2001044"/>
            <a:ext cx="7505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B456ED-F58B-4637-A803-D23BD178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Summary of effects of negative feedback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962150"/>
            <a:ext cx="75533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4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Effect of negative feedback on frequency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400" dirty="0" smtClean="0"/>
              <a:t>The gain of the forward amplifier is A.</a:t>
            </a:r>
          </a:p>
          <a:p>
            <a:pPr marL="0" indent="0">
              <a:buNone/>
            </a:pPr>
            <a:endParaRPr lang="en-IN" sz="1400" dirty="0" smtClean="0"/>
          </a:p>
          <a:p>
            <a:r>
              <a:rPr lang="en-IN" sz="1400" dirty="0" smtClean="0"/>
              <a:t>The gain of the feedback amplifier is </a:t>
            </a:r>
          </a:p>
          <a:p>
            <a:endParaRPr lang="en-IN" sz="1400" dirty="0" smtClean="0"/>
          </a:p>
          <a:p>
            <a:r>
              <a:rPr lang="en-IN" sz="1400" dirty="0" smtClean="0"/>
              <a:t>The reduction in gain of the amplifier is</a:t>
            </a:r>
          </a:p>
          <a:p>
            <a:endParaRPr lang="en-IN" sz="1400" dirty="0" smtClean="0"/>
          </a:p>
          <a:p>
            <a:r>
              <a:rPr lang="en-IN" sz="1400" dirty="0" smtClean="0"/>
              <a:t>The bandwidth increases by the same factor</a:t>
            </a:r>
          </a:p>
          <a:p>
            <a:endParaRPr lang="en-IN" sz="1400" dirty="0" smtClean="0"/>
          </a:p>
          <a:p>
            <a:r>
              <a:rPr lang="en-IN" sz="1400" dirty="0" smtClean="0"/>
              <a:t>Hence the gain bandwidth  product remain the same.</a:t>
            </a:r>
          </a:p>
          <a:p>
            <a:endParaRPr lang="en-IN" sz="1400" dirty="0" smtClean="0"/>
          </a:p>
          <a:p>
            <a:r>
              <a:rPr lang="en-IN" sz="1400" dirty="0" smtClean="0"/>
              <a:t>Unity gain frequency is remaining the same.    </a:t>
            </a:r>
            <a:endParaRPr lang="en-US" sz="1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743382"/>
              </p:ext>
            </p:extLst>
          </p:nvPr>
        </p:nvGraphicFramePr>
        <p:xfrm>
          <a:off x="3657600" y="2057400"/>
          <a:ext cx="774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" name="Equation" r:id="rId3" imgW="774360" imgH="419040" progId="Equation.3">
                  <p:embed/>
                </p:oleObj>
              </mc:Choice>
              <mc:Fallback>
                <p:oleObj name="Equation" r:id="rId3" imgW="7743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7600" y="2057400"/>
                        <a:ext cx="774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1156"/>
              </p:ext>
            </p:extLst>
          </p:nvPr>
        </p:nvGraphicFramePr>
        <p:xfrm>
          <a:off x="3886200" y="2671572"/>
          <a:ext cx="546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" name="Equation" r:id="rId5" imgW="545760" imgH="203040" progId="Equation.3">
                  <p:embed/>
                </p:oleObj>
              </mc:Choice>
              <mc:Fallback>
                <p:oleObj name="Equation" r:id="rId5" imgW="545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86200" y="2671572"/>
                        <a:ext cx="546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740884"/>
              </p:ext>
            </p:extLst>
          </p:nvPr>
        </p:nvGraphicFramePr>
        <p:xfrm>
          <a:off x="4213841" y="3169302"/>
          <a:ext cx="546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" name="Equation" r:id="rId7" imgW="545760" imgH="203040" progId="Equation.3">
                  <p:embed/>
                </p:oleObj>
              </mc:Choice>
              <mc:Fallback>
                <p:oleObj name="Equation" r:id="rId7" imgW="5457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3841" y="3169302"/>
                        <a:ext cx="546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863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Frequency </a:t>
            </a:r>
            <a:r>
              <a:rPr lang="en-IN" dirty="0"/>
              <a:t>response </a:t>
            </a:r>
            <a:r>
              <a:rPr lang="en-IN" dirty="0" smtClean="0"/>
              <a:t>of negative feedback amplifier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75" y="1648619"/>
            <a:ext cx="65722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1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FC937B0-8D06-4FBC-AC35-CED643BC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39" y="0"/>
            <a:ext cx="6994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C61F750-D47C-4393-91C5-A258CBE9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13" y="0"/>
            <a:ext cx="708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F9C447-24C4-416F-B936-FF8236AB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9" y="513612"/>
            <a:ext cx="7420600" cy="10312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kern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Negative Feedback System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B6BFE8B-D318-48EE-9758-4BC294A94442}"/>
              </a:ext>
            </a:extLst>
          </p:cNvPr>
          <p:cNvSpPr txBox="1"/>
          <p:nvPr/>
        </p:nvSpPr>
        <p:spPr>
          <a:xfrm>
            <a:off x="5758543" y="1117600"/>
            <a:ext cx="2797776" cy="4978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/>
              <a:t>For a change at a point in the system/ circuit if the created effect coming back to the point through the feedback path negate the original change then the feedback system is called negative feedback system.</a:t>
            </a: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Assume S</a:t>
            </a:r>
            <a:r>
              <a:rPr lang="en-US" sz="1600" b="1" baseline="-25000" dirty="0"/>
              <a:t>in</a:t>
            </a:r>
            <a:r>
              <a:rPr lang="en-US" sz="1600" b="1" dirty="0" smtClean="0"/>
              <a:t> is increased. If A is positive </a:t>
            </a:r>
            <a:r>
              <a:rPr lang="en-US" sz="1600" b="1" dirty="0"/>
              <a:t>S</a:t>
            </a:r>
            <a:r>
              <a:rPr lang="en-US" sz="1600" b="1" baseline="-25000" dirty="0"/>
              <a:t>o</a:t>
            </a:r>
            <a:r>
              <a:rPr lang="en-US" sz="1600" b="1" dirty="0" smtClean="0"/>
              <a:t> also increases. If </a:t>
            </a:r>
            <a:r>
              <a:rPr lang="el-GR" sz="1600" b="1" dirty="0" smtClean="0"/>
              <a:t>β</a:t>
            </a:r>
            <a:r>
              <a:rPr lang="en-IN" sz="1600" b="1" dirty="0" smtClean="0"/>
              <a:t> is positive </a:t>
            </a:r>
            <a:r>
              <a:rPr lang="en-US" sz="1600" b="1" dirty="0" smtClean="0"/>
              <a:t>S</a:t>
            </a:r>
            <a:r>
              <a:rPr lang="en-US" sz="1600" b="1" baseline="-25000" dirty="0" smtClean="0"/>
              <a:t>f </a:t>
            </a:r>
            <a:r>
              <a:rPr lang="en-IN" sz="1600" b="1" dirty="0" smtClean="0"/>
              <a:t>also increases. When the signal is going through the mixer, if it is negative the signal coming back to the input of the amplifier is in the opposite direction [negating the original change]. Hence it is called as the negative feedback system.</a:t>
            </a: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/>
              <a:t>Based on the sign of mixer, A and </a:t>
            </a:r>
            <a:r>
              <a:rPr lang="el-GR" sz="1600" b="1" dirty="0" smtClean="0"/>
              <a:t>β</a:t>
            </a:r>
            <a:r>
              <a:rPr lang="en-IN" sz="1600" b="1" dirty="0" smtClean="0"/>
              <a:t>we will get </a:t>
            </a:r>
            <a:r>
              <a:rPr lang="en-IN" sz="1600" b="1" dirty="0" smtClean="0"/>
              <a:t>negative </a:t>
            </a:r>
            <a:r>
              <a:rPr lang="en-IN" sz="1600" b="1" dirty="0" smtClean="0"/>
              <a:t>feedback.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53012"/>
            <a:ext cx="5246031" cy="2705100"/>
          </a:xfrm>
        </p:spPr>
      </p:pic>
    </p:spTree>
    <p:extLst>
      <p:ext uri="{BB962C8B-B14F-4D97-AF65-F5344CB8AC3E}">
        <p14:creationId xmlns:p14="http://schemas.microsoft.com/office/powerpoint/2010/main" val="297823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EB34A3-70D6-4EDC-BCFB-3851A24C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601"/>
            <a:ext cx="7886700" cy="6676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Positive Feedback System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9A29C77-05D2-44FC-8F13-3A8F3CD7F3BB}"/>
              </a:ext>
            </a:extLst>
          </p:cNvPr>
          <p:cNvSpPr/>
          <p:nvPr/>
        </p:nvSpPr>
        <p:spPr>
          <a:xfrm>
            <a:off x="90985" y="3276600"/>
            <a:ext cx="90678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For a  change at a point in the system/circuit if the created effect coming back to the point through the feedback path aggravate the original change then the feedback system </a:t>
            </a:r>
            <a:r>
              <a:rPr lang="en-US" sz="2000" b="1" dirty="0">
                <a:solidFill>
                  <a:srgbClr val="000000"/>
                </a:solidFill>
              </a:rPr>
              <a:t>is called </a:t>
            </a:r>
            <a:r>
              <a:rPr lang="en-US" sz="2000" b="1" dirty="0" smtClean="0">
                <a:solidFill>
                  <a:srgbClr val="000000"/>
                </a:solidFill>
              </a:rPr>
              <a:t>as positive feedback system.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Assume S</a:t>
            </a:r>
            <a:r>
              <a:rPr lang="en-US" sz="2000" b="1" baseline="-25000" dirty="0"/>
              <a:t>in</a:t>
            </a:r>
            <a:r>
              <a:rPr lang="en-US" sz="2000" b="1" dirty="0"/>
              <a:t> is increased. If A is positive S</a:t>
            </a:r>
            <a:r>
              <a:rPr lang="en-US" sz="2000" b="1" baseline="-25000" dirty="0"/>
              <a:t>o</a:t>
            </a:r>
            <a:r>
              <a:rPr lang="en-US" sz="2000" b="1" dirty="0"/>
              <a:t> also increases. If </a:t>
            </a:r>
            <a:r>
              <a:rPr lang="el-GR" sz="2000" b="1" dirty="0"/>
              <a:t>β</a:t>
            </a:r>
            <a:r>
              <a:rPr lang="en-IN" sz="2000" b="1" dirty="0"/>
              <a:t> is positive </a:t>
            </a:r>
            <a:r>
              <a:rPr lang="en-US" sz="2000" b="1" dirty="0"/>
              <a:t>S</a:t>
            </a:r>
            <a:r>
              <a:rPr lang="en-US" sz="2000" b="1" baseline="-25000" dirty="0"/>
              <a:t>f </a:t>
            </a:r>
            <a:r>
              <a:rPr lang="en-IN" sz="2000" b="1" dirty="0"/>
              <a:t>also increases. When the signal is going through the mixer, if it is </a:t>
            </a:r>
            <a:r>
              <a:rPr lang="en-IN" sz="2000" b="1" dirty="0" smtClean="0"/>
              <a:t>positive </a:t>
            </a:r>
            <a:r>
              <a:rPr lang="en-IN" sz="2000" b="1" dirty="0"/>
              <a:t>the signal coming back to the input of the amplifier is in the </a:t>
            </a:r>
            <a:r>
              <a:rPr lang="en-IN" sz="2000" b="1" dirty="0" smtClean="0"/>
              <a:t>same direction or phase [aggravate </a:t>
            </a:r>
            <a:r>
              <a:rPr lang="en-IN" sz="2000" b="1" dirty="0"/>
              <a:t>the original change</a:t>
            </a:r>
            <a:r>
              <a:rPr lang="en-IN" sz="2000" b="1" dirty="0" smtClean="0"/>
              <a:t>]. This is known as positive feedback system.</a:t>
            </a:r>
            <a:endParaRPr lang="en-US" sz="20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Based on the sign of mixer, A and </a:t>
            </a:r>
            <a:r>
              <a:rPr lang="el-GR" sz="2000" b="1" dirty="0"/>
              <a:t>β</a:t>
            </a:r>
            <a:r>
              <a:rPr lang="en-IN" sz="2000" b="1" dirty="0"/>
              <a:t>we will get </a:t>
            </a:r>
            <a:r>
              <a:rPr lang="en-IN" sz="2000" b="1" dirty="0" smtClean="0"/>
              <a:t>positive feedback system.</a:t>
            </a:r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66608"/>
            <a:ext cx="5934075" cy="2638425"/>
          </a:xfrm>
        </p:spPr>
      </p:pic>
    </p:spTree>
    <p:extLst>
      <p:ext uri="{BB962C8B-B14F-4D97-AF65-F5344CB8AC3E}">
        <p14:creationId xmlns:p14="http://schemas.microsoft.com/office/powerpoint/2010/main" val="426554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6DA1AB-AA8C-47F8-A9D6-F4198DE1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7886700" cy="1006474"/>
          </a:xfrm>
        </p:spPr>
        <p:txBody>
          <a:bodyPr>
            <a:normAutofit/>
          </a:bodyPr>
          <a:lstStyle/>
          <a:p>
            <a:r>
              <a:rPr lang="en-IN" sz="3200" dirty="0"/>
              <a:t>Parameters </a:t>
            </a:r>
            <a:r>
              <a:rPr lang="en-IN" sz="3200"/>
              <a:t>of </a:t>
            </a:r>
            <a:r>
              <a:rPr lang="en-IN" sz="3200" smtClean="0"/>
              <a:t>negative Feedback </a:t>
            </a:r>
            <a:r>
              <a:rPr lang="en-IN" sz="3200" dirty="0" smtClean="0"/>
              <a:t>system</a:t>
            </a:r>
            <a:endParaRPr lang="en-US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028700"/>
            <a:ext cx="6229350" cy="2705100"/>
          </a:xfrm>
        </p:spPr>
      </p:pic>
      <p:pic>
        <p:nvPicPr>
          <p:cNvPr id="5" name="Content Placeholder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21" y="3733800"/>
            <a:ext cx="5945707" cy="29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CCEA606-B376-41B4-A912-32555EB8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4" y="0"/>
            <a:ext cx="7368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ADF59D-9654-4F12-AD53-925885B0D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722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dirty="0" smtClean="0"/>
              <a:t>1) Voltage-series </a:t>
            </a:r>
            <a:r>
              <a:rPr lang="en-US" sz="3200" b="1" dirty="0"/>
              <a:t>feedback: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="" xmlns:a16="http://schemas.microsoft.com/office/drawing/2014/main" id="{FDB907EC-C21F-4ABA-8C87-EB4C16BB46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5900" y="1366044"/>
            <a:ext cx="6134100" cy="1758156"/>
          </a:xfrm>
        </p:spPr>
        <p:txBody>
          <a:bodyPr>
            <a:normAutofit fontScale="62500" lnSpcReduction="20000"/>
          </a:bodyPr>
          <a:lstStyle/>
          <a:p>
            <a:r>
              <a:rPr lang="en-US" altLang="en-US" sz="1800" dirty="0" smtClean="0"/>
              <a:t> The input signal is voltage  and the output signal is voltage. Voltage is sampled at the output  and f</a:t>
            </a:r>
            <a:r>
              <a:rPr lang="en-US" altLang="en-US" sz="1800" i="1" dirty="0" smtClean="0"/>
              <a:t>eedback in the form of voltage at the input. Forward amplifier converts voltage to voltage. So the gain of the amplifier is  voltage </a:t>
            </a:r>
            <a:r>
              <a:rPr lang="en-US" altLang="en-US" sz="1800" i="1" dirty="0"/>
              <a:t>gain </a:t>
            </a:r>
            <a:r>
              <a:rPr lang="en-US" altLang="en-US" sz="1800" i="1" dirty="0" smtClean="0"/>
              <a:t>Av. The feedback path converts voltage to voltage and its gain is </a:t>
            </a:r>
            <a:r>
              <a:rPr lang="el-GR" altLang="en-US" sz="1800" i="1" dirty="0" smtClean="0"/>
              <a:t>β</a:t>
            </a:r>
            <a:r>
              <a:rPr lang="en-IN" altLang="en-US" sz="1800" i="1" dirty="0" smtClean="0"/>
              <a:t>. </a:t>
            </a:r>
          </a:p>
          <a:p>
            <a:endParaRPr lang="en-IN" altLang="en-US" sz="1800" i="1" dirty="0" smtClean="0"/>
          </a:p>
          <a:p>
            <a:r>
              <a:rPr lang="en-IN" altLang="en-US" sz="1800" i="1" dirty="0" smtClean="0"/>
              <a:t>The voltage gain with feedback </a:t>
            </a:r>
            <a:r>
              <a:rPr lang="en-IN" altLang="en-US" sz="1800" i="1" dirty="0"/>
              <a:t>is  </a:t>
            </a:r>
            <a:endParaRPr lang="en-IN" altLang="en-US" sz="1800" i="1" dirty="0" smtClean="0"/>
          </a:p>
          <a:p>
            <a:endParaRPr lang="en-IN" altLang="en-US" sz="1800" i="1" dirty="0" smtClean="0"/>
          </a:p>
          <a:p>
            <a:r>
              <a:rPr lang="en-IN" altLang="en-US" sz="1800" i="1" dirty="0" smtClean="0"/>
              <a:t>The voltage gain with feedback  reduces the gain </a:t>
            </a:r>
            <a:r>
              <a:rPr lang="en-US" altLang="en-US" sz="1800" i="1" dirty="0" smtClean="0"/>
              <a:t>Av by the factor (1+</a:t>
            </a:r>
            <a:r>
              <a:rPr lang="el-GR" altLang="en-US" sz="1800" i="1" dirty="0" smtClean="0"/>
              <a:t>β</a:t>
            </a:r>
            <a:r>
              <a:rPr lang="en-US" altLang="en-US" sz="1800" i="1" dirty="0"/>
              <a:t> </a:t>
            </a:r>
            <a:r>
              <a:rPr lang="en-US" altLang="en-US" sz="1800" i="1" dirty="0" smtClean="0"/>
              <a:t>Av). When </a:t>
            </a:r>
            <a:r>
              <a:rPr lang="el-GR" altLang="en-US" sz="1800" i="1" dirty="0"/>
              <a:t>β</a:t>
            </a:r>
            <a:r>
              <a:rPr lang="en-US" altLang="en-US" sz="1800" i="1" dirty="0"/>
              <a:t> </a:t>
            </a:r>
            <a:r>
              <a:rPr lang="en-US" altLang="en-US" sz="1800" i="1" dirty="0" smtClean="0"/>
              <a:t>Av&gt;&gt;1, </a:t>
            </a:r>
            <a:endParaRPr lang="en-IN" altLang="en-US" sz="1800" i="1" dirty="0" smtClean="0"/>
          </a:p>
          <a:p>
            <a:endParaRPr lang="en-IN" altLang="en-US" sz="1800" i="1" dirty="0"/>
          </a:p>
          <a:p>
            <a:r>
              <a:rPr lang="en-IN" altLang="en-US" sz="1800" i="1" dirty="0" smtClean="0"/>
              <a:t>The voltage gain is stabilized to </a:t>
            </a:r>
          </a:p>
          <a:p>
            <a:pPr marL="0" indent="0">
              <a:buNone/>
            </a:pPr>
            <a:endParaRPr lang="en-IN" altLang="en-US" sz="1800" i="1" dirty="0" smtClean="0"/>
          </a:p>
          <a:p>
            <a:endParaRPr lang="en-US" altLang="en-US" sz="1800" dirty="0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3810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758370"/>
              </p:ext>
            </p:extLst>
          </p:nvPr>
        </p:nvGraphicFramePr>
        <p:xfrm>
          <a:off x="3800475" y="1971675"/>
          <a:ext cx="8477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" name="Equation" r:id="rId3" imgW="850531" imgH="444307" progId="Equation.3">
                  <p:embed/>
                </p:oleObj>
              </mc:Choice>
              <mc:Fallback>
                <p:oleObj name="Equation" r:id="rId3" imgW="850531" imgH="44430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475" y="1971675"/>
                        <a:ext cx="847725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253554"/>
              </p:ext>
            </p:extLst>
          </p:nvPr>
        </p:nvGraphicFramePr>
        <p:xfrm>
          <a:off x="7070141" y="2325489"/>
          <a:ext cx="533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" name="Equation" r:id="rId5" imgW="533160" imgH="419040" progId="Equation.3">
                  <p:embed/>
                </p:oleObj>
              </mc:Choice>
              <mc:Fallback>
                <p:oleObj name="Equation" r:id="rId5" imgW="5331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70141" y="2325489"/>
                        <a:ext cx="5334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470627"/>
              </p:ext>
            </p:extLst>
          </p:nvPr>
        </p:nvGraphicFramePr>
        <p:xfrm>
          <a:off x="3743325" y="2660848"/>
          <a:ext cx="533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" name="Equation" r:id="rId7" imgW="533160" imgH="419040" progId="Equation.3">
                  <p:embed/>
                </p:oleObj>
              </mc:Choice>
              <mc:Fallback>
                <p:oleObj name="Equation" r:id="rId7" imgW="5331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3325" y="2660848"/>
                        <a:ext cx="5334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7677" y="3103302"/>
            <a:ext cx="5038095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8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65EDF9-53B7-4F17-A1B6-22266C3D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b="1" dirty="0" smtClean="0"/>
              <a:t>2) Voltage-Shunt Feedback</a:t>
            </a:r>
            <a:endParaRPr lang="en-US" sz="3200" b="1" dirty="0"/>
          </a:p>
        </p:txBody>
      </p:sp>
      <p:sp>
        <p:nvSpPr>
          <p:cNvPr id="27651" name="Content Placeholder 2">
            <a:extLst>
              <a:ext uri="{FF2B5EF4-FFF2-40B4-BE49-F238E27FC236}">
                <a16:creationId xmlns="" xmlns:a16="http://schemas.microsoft.com/office/drawing/2014/main" id="{84FD508F-7180-4297-8A6F-507897C3D4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5900" y="1219199"/>
            <a:ext cx="6134100" cy="213360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en-US" sz="1300" dirty="0">
                <a:solidFill>
                  <a:prstClr val="black"/>
                </a:solidFill>
              </a:rPr>
              <a:t>The input signal is </a:t>
            </a:r>
            <a:r>
              <a:rPr lang="en-US" altLang="en-US" sz="1300" dirty="0" smtClean="0">
                <a:solidFill>
                  <a:prstClr val="black"/>
                </a:solidFill>
              </a:rPr>
              <a:t>current  </a:t>
            </a:r>
            <a:r>
              <a:rPr lang="en-US" altLang="en-US" sz="1300" dirty="0">
                <a:solidFill>
                  <a:prstClr val="black"/>
                </a:solidFill>
              </a:rPr>
              <a:t>and the output signal is voltage. Voltage is sampled at the output  and f</a:t>
            </a:r>
            <a:r>
              <a:rPr lang="en-US" altLang="en-US" sz="1300" i="1" dirty="0">
                <a:solidFill>
                  <a:prstClr val="black"/>
                </a:solidFill>
              </a:rPr>
              <a:t>eedback in the form of </a:t>
            </a:r>
            <a:r>
              <a:rPr lang="en-US" altLang="en-US" sz="1300" i="1" dirty="0" smtClean="0">
                <a:solidFill>
                  <a:prstClr val="black"/>
                </a:solidFill>
              </a:rPr>
              <a:t>current </a:t>
            </a:r>
            <a:r>
              <a:rPr lang="en-US" altLang="en-US" sz="1300" i="1" dirty="0">
                <a:solidFill>
                  <a:prstClr val="black"/>
                </a:solidFill>
              </a:rPr>
              <a:t>at the input. Forward amplifier converts </a:t>
            </a:r>
            <a:r>
              <a:rPr lang="en-US" altLang="en-US" sz="1300" i="1" dirty="0" smtClean="0">
                <a:solidFill>
                  <a:prstClr val="black"/>
                </a:solidFill>
              </a:rPr>
              <a:t>current </a:t>
            </a:r>
            <a:r>
              <a:rPr lang="en-US" altLang="en-US" sz="1300" i="1" dirty="0">
                <a:solidFill>
                  <a:prstClr val="black"/>
                </a:solidFill>
              </a:rPr>
              <a:t>to voltage. So the gain of the amplifier is  </a:t>
            </a:r>
            <a:r>
              <a:rPr lang="en-US" altLang="en-US" sz="1300" i="1" dirty="0" smtClean="0">
                <a:solidFill>
                  <a:prstClr val="black"/>
                </a:solidFill>
              </a:rPr>
              <a:t>trans impedance </a:t>
            </a:r>
            <a:r>
              <a:rPr lang="en-US" sz="14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en-US" sz="1400" b="1" baseline="-25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altLang="en-US" sz="1300" i="1" dirty="0" smtClean="0">
                <a:solidFill>
                  <a:prstClr val="black"/>
                </a:solidFill>
              </a:rPr>
              <a:t> . </a:t>
            </a:r>
            <a:r>
              <a:rPr lang="en-US" altLang="en-US" sz="1300" i="1" dirty="0">
                <a:solidFill>
                  <a:prstClr val="black"/>
                </a:solidFill>
              </a:rPr>
              <a:t>The feedback path converts voltage to </a:t>
            </a:r>
            <a:r>
              <a:rPr lang="en-US" altLang="en-US" sz="1300" i="1" dirty="0" smtClean="0">
                <a:solidFill>
                  <a:prstClr val="black"/>
                </a:solidFill>
              </a:rPr>
              <a:t>current </a:t>
            </a:r>
            <a:r>
              <a:rPr lang="en-US" altLang="en-US" sz="1300" i="1" dirty="0">
                <a:solidFill>
                  <a:prstClr val="black"/>
                </a:solidFill>
              </a:rPr>
              <a:t>and its gain is </a:t>
            </a:r>
            <a:r>
              <a:rPr lang="el-GR" altLang="en-US" sz="1300" i="1" dirty="0" smtClean="0">
                <a:solidFill>
                  <a:prstClr val="black"/>
                </a:solidFill>
              </a:rPr>
              <a:t>β</a:t>
            </a:r>
            <a:r>
              <a:rPr lang="en-IN" altLang="en-US" sz="1300" i="1" dirty="0" smtClean="0">
                <a:solidFill>
                  <a:prstClr val="black"/>
                </a:solidFill>
              </a:rPr>
              <a:t>. </a:t>
            </a:r>
            <a:endParaRPr lang="en-IN" altLang="en-US" sz="1300" i="1" dirty="0">
              <a:solidFill>
                <a:prstClr val="black"/>
              </a:solidFill>
            </a:endParaRPr>
          </a:p>
          <a:p>
            <a:pPr lvl="0"/>
            <a:r>
              <a:rPr lang="en-IN" altLang="en-US" sz="1400" i="1" dirty="0">
                <a:solidFill>
                  <a:prstClr val="black"/>
                </a:solidFill>
              </a:rPr>
              <a:t>The trans impedance with feedback is</a:t>
            </a:r>
            <a:r>
              <a:rPr lang="en-IN" altLang="en-US" sz="1300" i="1" dirty="0" smtClean="0">
                <a:solidFill>
                  <a:prstClr val="black"/>
                </a:solidFill>
              </a:rPr>
              <a:t>  </a:t>
            </a:r>
            <a:endParaRPr lang="en-IN" altLang="en-US" sz="1300" i="1" dirty="0">
              <a:solidFill>
                <a:prstClr val="black"/>
              </a:solidFill>
            </a:endParaRPr>
          </a:p>
          <a:p>
            <a:pPr lvl="0"/>
            <a:r>
              <a:rPr lang="en-IN" altLang="en-US" sz="1100" i="1" dirty="0">
                <a:solidFill>
                  <a:prstClr val="black"/>
                </a:solidFill>
              </a:rPr>
              <a:t>The gain with feedback  reduces the gain </a:t>
            </a:r>
            <a:r>
              <a:rPr lang="en-IN" altLang="en-US" sz="1100" i="1" dirty="0" smtClean="0">
                <a:solidFill>
                  <a:prstClr val="black"/>
                </a:solidFill>
              </a:rPr>
              <a:t> 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    by </a:t>
            </a:r>
            <a:r>
              <a:rPr lang="en-US" altLang="en-US" sz="1100" i="1" dirty="0">
                <a:solidFill>
                  <a:prstClr val="black"/>
                </a:solidFill>
              </a:rPr>
              <a:t>the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factor    (               )   .    When          &gt;&gt;</a:t>
            </a:r>
            <a:r>
              <a:rPr lang="en-US" altLang="en-US" sz="1100" i="1" dirty="0">
                <a:solidFill>
                  <a:prstClr val="black"/>
                </a:solidFill>
              </a:rPr>
              <a:t>1, </a:t>
            </a:r>
            <a:endParaRPr lang="en-IN" altLang="en-US" sz="1100" i="1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IN" altLang="en-US" sz="1100" i="1" dirty="0" smtClean="0">
                <a:solidFill>
                  <a:prstClr val="black"/>
                </a:solidFill>
              </a:rPr>
              <a:t> </a:t>
            </a:r>
            <a:endParaRPr lang="en-IN" altLang="en-US" sz="1100" i="1" dirty="0">
              <a:solidFill>
                <a:prstClr val="black"/>
              </a:solidFill>
            </a:endParaRPr>
          </a:p>
          <a:p>
            <a:pPr lvl="0"/>
            <a:r>
              <a:rPr lang="en-IN" altLang="en-US" sz="1100" i="1" dirty="0">
                <a:solidFill>
                  <a:prstClr val="black"/>
                </a:solidFill>
              </a:rPr>
              <a:t>The </a:t>
            </a:r>
            <a:r>
              <a:rPr lang="en-IN" altLang="en-US" sz="1100" i="1" dirty="0" smtClean="0">
                <a:solidFill>
                  <a:prstClr val="black"/>
                </a:solidFill>
              </a:rPr>
              <a:t>trans impedance with feedback </a:t>
            </a:r>
            <a:r>
              <a:rPr lang="en-IN" altLang="en-US" sz="1100" i="1" dirty="0">
                <a:solidFill>
                  <a:prstClr val="black"/>
                </a:solidFill>
              </a:rPr>
              <a:t>is stabilized to </a:t>
            </a:r>
            <a:r>
              <a:rPr lang="en-IN" altLang="en-US" sz="1100" i="1" dirty="0" smtClean="0">
                <a:solidFill>
                  <a:prstClr val="black"/>
                </a:solidFill>
              </a:rPr>
              <a:t> </a:t>
            </a:r>
            <a:endParaRPr lang="en-IN" altLang="en-US" sz="1100" i="1" dirty="0">
              <a:solidFill>
                <a:prstClr val="black"/>
              </a:solidFill>
            </a:endParaRPr>
          </a:p>
          <a:p>
            <a:pPr marL="0" indent="0" eaLnBrk="1" hangingPunct="1">
              <a:buNone/>
            </a:pPr>
            <a:endParaRPr lang="en-US" altLang="en-US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408869"/>
              </p:ext>
            </p:extLst>
          </p:nvPr>
        </p:nvGraphicFramePr>
        <p:xfrm>
          <a:off x="4781398" y="2086769"/>
          <a:ext cx="91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4" name="Equation" r:id="rId3" imgW="914400" imgH="444240" progId="Equation.3">
                  <p:embed/>
                </p:oleObj>
              </mc:Choice>
              <mc:Fallback>
                <p:oleObj name="Equation" r:id="rId3" imgW="9144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1398" y="2086769"/>
                        <a:ext cx="914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798661"/>
              </p:ext>
            </p:extLst>
          </p:nvPr>
        </p:nvGraphicFramePr>
        <p:xfrm>
          <a:off x="5308600" y="2499520"/>
          <a:ext cx="482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" name="Equation" r:id="rId5" imgW="482400" imgH="228600" progId="Equation.3">
                  <p:embed/>
                </p:oleObj>
              </mc:Choice>
              <mc:Fallback>
                <p:oleObj name="Equation" r:id="rId5" imgW="482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08600" y="2499520"/>
                        <a:ext cx="482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820168"/>
              </p:ext>
            </p:extLst>
          </p:nvPr>
        </p:nvGraphicFramePr>
        <p:xfrm>
          <a:off x="6477000" y="2490376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6" name="Equation" r:id="rId7" imgW="304560" imgH="228600" progId="Equation.3">
                  <p:embed/>
                </p:oleObj>
              </mc:Choice>
              <mc:Fallback>
                <p:oleObj name="Equation" r:id="rId7" imgW="3045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77000" y="2490376"/>
                        <a:ext cx="304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58624"/>
              </p:ext>
            </p:extLst>
          </p:nvPr>
        </p:nvGraphicFramePr>
        <p:xfrm>
          <a:off x="6998005" y="2374036"/>
          <a:ext cx="558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" name="Equation" r:id="rId9" imgW="558720" imgH="419040" progId="Equation.3">
                  <p:embed/>
                </p:oleObj>
              </mc:Choice>
              <mc:Fallback>
                <p:oleObj name="Equation" r:id="rId9" imgW="5587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98005" y="2374036"/>
                        <a:ext cx="558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689942"/>
              </p:ext>
            </p:extLst>
          </p:nvPr>
        </p:nvGraphicFramePr>
        <p:xfrm>
          <a:off x="4876800" y="2787218"/>
          <a:ext cx="558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8" name="Equation" r:id="rId11" imgW="558720" imgH="419040" progId="Equation.3">
                  <p:embed/>
                </p:oleObj>
              </mc:Choice>
              <mc:Fallback>
                <p:oleObj name="Equation" r:id="rId11" imgW="5587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6800" y="2787218"/>
                        <a:ext cx="558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250523"/>
              </p:ext>
            </p:extLst>
          </p:nvPr>
        </p:nvGraphicFramePr>
        <p:xfrm>
          <a:off x="4241750" y="2490376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9" name="Equation" r:id="rId12" imgW="215640" imgH="228600" progId="Equation.3">
                  <p:embed/>
                </p:oleObj>
              </mc:Choice>
              <mc:Fallback>
                <p:oleObj name="Equation" r:id="rId12" imgW="2156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41750" y="2490376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7182" y="3352800"/>
            <a:ext cx="5571429" cy="3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8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43409D-A67A-4ABD-816C-85AAE36D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b="1" dirty="0" smtClean="0"/>
              <a:t>3)Current-shunt </a:t>
            </a:r>
            <a:r>
              <a:rPr lang="en-US" sz="3200" b="1" dirty="0"/>
              <a:t>feedback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="" xmlns:a16="http://schemas.microsoft.com/office/drawing/2014/main" id="{BC663B92-D7A4-4954-B222-34DE68872AD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5900" y="1051718"/>
            <a:ext cx="6210300" cy="2605881"/>
          </a:xfrm>
        </p:spPr>
        <p:txBody>
          <a:bodyPr>
            <a:normAutofit/>
          </a:bodyPr>
          <a:lstStyle/>
          <a:p>
            <a:r>
              <a:rPr lang="en-US" altLang="en-US" sz="1800" dirty="0" smtClean="0"/>
              <a:t> </a:t>
            </a:r>
            <a:r>
              <a:rPr lang="en-US" altLang="en-US" sz="1400" dirty="0" smtClean="0"/>
              <a:t>The input signal is current  and the output signal </a:t>
            </a:r>
            <a:r>
              <a:rPr lang="en-US" altLang="en-US" sz="1400" dirty="0" err="1" smtClean="0"/>
              <a:t>iscurrent</a:t>
            </a:r>
            <a:r>
              <a:rPr lang="en-US" altLang="en-US" sz="1400" dirty="0" smtClean="0"/>
              <a:t>. Current is sampled at the output  and f</a:t>
            </a:r>
            <a:r>
              <a:rPr lang="en-US" altLang="en-US" sz="1400" i="1" dirty="0" smtClean="0"/>
              <a:t>eedback in the form of current at the input. Forward amplifier converts current to current. So the gain of the amplifier is  current gain </a:t>
            </a:r>
            <a:r>
              <a:rPr lang="en-US" sz="1400" b="1" dirty="0" smtClean="0"/>
              <a:t>A</a:t>
            </a:r>
            <a:r>
              <a:rPr lang="en-US" sz="1400" b="1" baseline="-25000" dirty="0" smtClean="0"/>
              <a:t>i</a:t>
            </a:r>
            <a:r>
              <a:rPr lang="en-US" altLang="en-US" sz="1400" i="1" dirty="0" smtClean="0"/>
              <a:t>. The feedback path converts current to current and its gain is </a:t>
            </a:r>
            <a:r>
              <a:rPr lang="el-GR" altLang="en-US" sz="1400" i="1" dirty="0" smtClean="0"/>
              <a:t>β</a:t>
            </a:r>
            <a:r>
              <a:rPr lang="en-IN" altLang="en-US" sz="1400" i="1" dirty="0" smtClean="0"/>
              <a:t>. </a:t>
            </a:r>
          </a:p>
          <a:p>
            <a:pPr eaLnBrk="1" hangingPunct="1"/>
            <a:r>
              <a:rPr lang="en-US" altLang="en-US" sz="1400" i="1" dirty="0" smtClean="0"/>
              <a:t> </a:t>
            </a:r>
            <a:r>
              <a:rPr lang="en-US" altLang="en-US" sz="1400" dirty="0" smtClean="0"/>
              <a:t>The current gain with feedback </a:t>
            </a:r>
          </a:p>
          <a:p>
            <a:pPr lvl="0"/>
            <a:r>
              <a:rPr lang="en-IN" altLang="en-US" sz="1100" i="1" dirty="0" smtClean="0">
                <a:solidFill>
                  <a:prstClr val="black"/>
                </a:solidFill>
              </a:rPr>
              <a:t>The current gain </a:t>
            </a:r>
            <a:r>
              <a:rPr lang="en-IN" altLang="en-US" sz="1100" i="1" dirty="0">
                <a:solidFill>
                  <a:prstClr val="black"/>
                </a:solidFill>
              </a:rPr>
              <a:t>with feedback  reduces the gain </a:t>
            </a:r>
            <a:r>
              <a:rPr lang="en-US" altLang="en-US" sz="1100" i="1" dirty="0">
                <a:solidFill>
                  <a:prstClr val="black"/>
                </a:solidFill>
              </a:rPr>
              <a:t>Av by the factor (1+</a:t>
            </a:r>
            <a:r>
              <a:rPr lang="el-GR" altLang="en-US" sz="1100" i="1" dirty="0">
                <a:solidFill>
                  <a:prstClr val="black"/>
                </a:solidFill>
              </a:rPr>
              <a:t>β</a:t>
            </a:r>
            <a:r>
              <a:rPr lang="en-US" altLang="en-US" sz="1100" i="1" dirty="0">
                <a:solidFill>
                  <a:prstClr val="black"/>
                </a:solidFill>
              </a:rPr>
              <a:t> Av).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When         &gt;&gt;</a:t>
            </a:r>
            <a:r>
              <a:rPr lang="en-US" altLang="en-US" sz="1100" i="1" dirty="0">
                <a:solidFill>
                  <a:prstClr val="black"/>
                </a:solidFill>
              </a:rPr>
              <a:t>1,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 </a:t>
            </a:r>
            <a:endParaRPr lang="en-IN" altLang="en-US" sz="1100" i="1" dirty="0">
              <a:solidFill>
                <a:prstClr val="black"/>
              </a:solidFill>
            </a:endParaRPr>
          </a:p>
          <a:p>
            <a:pPr lvl="0"/>
            <a:endParaRPr lang="en-IN" altLang="en-US" sz="1100" i="1" dirty="0">
              <a:solidFill>
                <a:prstClr val="black"/>
              </a:solidFill>
            </a:endParaRPr>
          </a:p>
          <a:p>
            <a:pPr lvl="0"/>
            <a:r>
              <a:rPr lang="en-IN" altLang="en-US" sz="1100" i="1" dirty="0">
                <a:solidFill>
                  <a:prstClr val="black"/>
                </a:solidFill>
              </a:rPr>
              <a:t>The </a:t>
            </a:r>
            <a:r>
              <a:rPr lang="en-IN" altLang="en-US" sz="1100" i="1" dirty="0" smtClean="0">
                <a:solidFill>
                  <a:prstClr val="black"/>
                </a:solidFill>
              </a:rPr>
              <a:t>current gain with feedback </a:t>
            </a:r>
            <a:r>
              <a:rPr lang="en-IN" altLang="en-US" sz="1100" i="1" dirty="0">
                <a:solidFill>
                  <a:prstClr val="black"/>
                </a:solidFill>
              </a:rPr>
              <a:t>is stabilized to </a:t>
            </a:r>
          </a:p>
          <a:p>
            <a:pPr marL="0" lvl="0" indent="0">
              <a:buNone/>
            </a:pPr>
            <a:endParaRPr lang="en-IN" altLang="en-US" sz="1100" i="1" dirty="0">
              <a:solidFill>
                <a:prstClr val="black"/>
              </a:solidFill>
            </a:endParaRPr>
          </a:p>
          <a:p>
            <a:pPr eaLnBrk="1" hangingPunct="1"/>
            <a:endParaRPr lang="en-US" alt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978365"/>
              </p:ext>
            </p:extLst>
          </p:nvPr>
        </p:nvGraphicFramePr>
        <p:xfrm>
          <a:off x="4953000" y="2438400"/>
          <a:ext cx="812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" name="Equation" r:id="rId3" imgW="812520" imgH="444240" progId="Equation.3">
                  <p:embed/>
                </p:oleObj>
              </mc:Choice>
              <mc:Fallback>
                <p:oleObj name="Equation" r:id="rId3" imgW="81252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0" y="2438400"/>
                        <a:ext cx="812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865732"/>
              </p:ext>
            </p:extLst>
          </p:nvPr>
        </p:nvGraphicFramePr>
        <p:xfrm>
          <a:off x="6540500" y="2819400"/>
          <a:ext cx="254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3" name="Equation" r:id="rId5" imgW="253800" imgH="228600" progId="Equation.3">
                  <p:embed/>
                </p:oleObj>
              </mc:Choice>
              <mc:Fallback>
                <p:oleObj name="Equation" r:id="rId5" imgW="25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40500" y="2819400"/>
                        <a:ext cx="254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969843"/>
              </p:ext>
            </p:extLst>
          </p:nvPr>
        </p:nvGraphicFramePr>
        <p:xfrm>
          <a:off x="7018833" y="2724150"/>
          <a:ext cx="520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" name="Equation" r:id="rId7" imgW="520560" imgH="419040" progId="Equation.3">
                  <p:embed/>
                </p:oleObj>
              </mc:Choice>
              <mc:Fallback>
                <p:oleObj name="Equation" r:id="rId7" imgW="5205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18833" y="2724150"/>
                        <a:ext cx="520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428054"/>
              </p:ext>
            </p:extLst>
          </p:nvPr>
        </p:nvGraphicFramePr>
        <p:xfrm>
          <a:off x="4553102" y="3111501"/>
          <a:ext cx="520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" name="Equation" r:id="rId9" imgW="520560" imgH="419040" progId="Equation.3">
                  <p:embed/>
                </p:oleObj>
              </mc:Choice>
              <mc:Fallback>
                <p:oleObj name="Equation" r:id="rId9" imgW="5205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3102" y="3111501"/>
                        <a:ext cx="520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1054" y="3613689"/>
            <a:ext cx="5901892" cy="27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B26A35-B96A-47F2-A784-EDFDD98C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04" y="533401"/>
            <a:ext cx="7886700" cy="76199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dirty="0" smtClean="0"/>
              <a:t>4) Current-Series Feedback</a:t>
            </a:r>
            <a:r>
              <a:rPr lang="en-US" sz="3200" b="1" dirty="0"/>
              <a:t>: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="" xmlns:a16="http://schemas.microsoft.com/office/drawing/2014/main" id="{B1C232B4-AFA8-44F7-85E4-50612DA11D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85900" y="1143000"/>
            <a:ext cx="6096000" cy="21336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1800" dirty="0"/>
              <a:t> </a:t>
            </a:r>
            <a:r>
              <a:rPr lang="en-US" altLang="en-US" sz="1500" dirty="0"/>
              <a:t>The input signal is voltage  and the output signal </a:t>
            </a:r>
            <a:r>
              <a:rPr lang="en-US" altLang="en-US" sz="1500" dirty="0" smtClean="0"/>
              <a:t>is current. Current  </a:t>
            </a:r>
            <a:r>
              <a:rPr lang="en-US" altLang="en-US" sz="1500" dirty="0"/>
              <a:t>is sampled at the output  and f</a:t>
            </a:r>
            <a:r>
              <a:rPr lang="en-US" altLang="en-US" sz="1500" i="1" dirty="0"/>
              <a:t>eedback in the form of voltage at the input. Forward amplifier converts voltage to </a:t>
            </a:r>
            <a:r>
              <a:rPr lang="en-US" altLang="en-US" sz="1500" i="1" dirty="0" smtClean="0"/>
              <a:t>current. </a:t>
            </a:r>
            <a:r>
              <a:rPr lang="en-US" altLang="en-US" sz="1500" i="1" dirty="0"/>
              <a:t>So the gain of the amplifier is </a:t>
            </a:r>
            <a:r>
              <a:rPr lang="en-US" altLang="en-US" sz="1500" i="1" dirty="0" smtClean="0"/>
              <a:t>trans conductance. </a:t>
            </a:r>
            <a:r>
              <a:rPr lang="en-US" altLang="en-US" sz="1500" i="1" dirty="0"/>
              <a:t>The feedback path converts </a:t>
            </a:r>
            <a:r>
              <a:rPr lang="en-US" altLang="en-US" sz="1500" i="1" dirty="0" smtClean="0"/>
              <a:t>current to </a:t>
            </a:r>
            <a:r>
              <a:rPr lang="en-US" altLang="en-US" sz="1500" i="1" dirty="0"/>
              <a:t>voltage and its gain is </a:t>
            </a:r>
            <a:r>
              <a:rPr lang="el-GR" altLang="en-US" sz="1500" i="1" dirty="0"/>
              <a:t>β</a:t>
            </a:r>
            <a:r>
              <a:rPr lang="en-IN" altLang="en-US" sz="1800" i="1" dirty="0"/>
              <a:t>. </a:t>
            </a:r>
          </a:p>
          <a:p>
            <a:pPr lvl="0"/>
            <a:r>
              <a:rPr lang="en-IN" altLang="en-US" sz="1400" i="1" dirty="0">
                <a:solidFill>
                  <a:prstClr val="black"/>
                </a:solidFill>
              </a:rPr>
              <a:t>The trans </a:t>
            </a:r>
            <a:r>
              <a:rPr lang="en-IN" altLang="en-US" sz="1400" i="1" dirty="0" smtClean="0">
                <a:solidFill>
                  <a:prstClr val="black"/>
                </a:solidFill>
              </a:rPr>
              <a:t>conductance </a:t>
            </a:r>
            <a:r>
              <a:rPr lang="en-IN" altLang="en-US" sz="1400" i="1" dirty="0">
                <a:solidFill>
                  <a:prstClr val="black"/>
                </a:solidFill>
              </a:rPr>
              <a:t>with feedback </a:t>
            </a:r>
            <a:endParaRPr lang="en-IN" altLang="en-US" sz="1300" i="1" dirty="0">
              <a:solidFill>
                <a:prstClr val="black"/>
              </a:solidFill>
            </a:endParaRPr>
          </a:p>
          <a:p>
            <a:pPr lvl="0"/>
            <a:endParaRPr lang="en-IN" altLang="en-US" sz="1100" i="1" dirty="0" smtClean="0">
              <a:solidFill>
                <a:prstClr val="black"/>
              </a:solidFill>
            </a:endParaRPr>
          </a:p>
          <a:p>
            <a:pPr lvl="0"/>
            <a:r>
              <a:rPr lang="en-IN" altLang="en-US" sz="1100" i="1" dirty="0" smtClean="0">
                <a:solidFill>
                  <a:prstClr val="black"/>
                </a:solidFill>
              </a:rPr>
              <a:t>The </a:t>
            </a:r>
            <a:r>
              <a:rPr lang="en-IN" altLang="en-US" sz="1100" i="1" dirty="0">
                <a:solidFill>
                  <a:prstClr val="black"/>
                </a:solidFill>
              </a:rPr>
              <a:t>gain with feedback  reduces the gain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by </a:t>
            </a:r>
            <a:r>
              <a:rPr lang="en-US" altLang="en-US" sz="1100" i="1" dirty="0">
                <a:solidFill>
                  <a:prstClr val="black"/>
                </a:solidFill>
              </a:rPr>
              <a:t>the factor    (              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    )   </a:t>
            </a:r>
            <a:r>
              <a:rPr lang="en-US" altLang="en-US" sz="1100" i="1" dirty="0">
                <a:solidFill>
                  <a:prstClr val="black"/>
                </a:solidFill>
              </a:rPr>
              <a:t>.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 </a:t>
            </a:r>
            <a:r>
              <a:rPr lang="en-US" altLang="en-US" sz="1100" i="1" dirty="0">
                <a:solidFill>
                  <a:prstClr val="black"/>
                </a:solidFill>
              </a:rPr>
              <a:t>When          &gt;&gt;1, </a:t>
            </a:r>
            <a:r>
              <a:rPr lang="en-US" altLang="en-US" sz="1100" i="1" dirty="0" smtClean="0">
                <a:solidFill>
                  <a:prstClr val="black"/>
                </a:solidFill>
              </a:rPr>
              <a:t> </a:t>
            </a:r>
            <a:endParaRPr lang="en-IN" altLang="en-US" sz="1100" i="1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IN" altLang="en-US" sz="1100" i="1" dirty="0">
                <a:solidFill>
                  <a:prstClr val="black"/>
                </a:solidFill>
              </a:rPr>
              <a:t> </a:t>
            </a:r>
          </a:p>
          <a:p>
            <a:pPr lvl="0"/>
            <a:r>
              <a:rPr lang="en-IN" altLang="en-US" sz="1100" i="1" dirty="0">
                <a:solidFill>
                  <a:prstClr val="black"/>
                </a:solidFill>
              </a:rPr>
              <a:t>The trans </a:t>
            </a:r>
            <a:r>
              <a:rPr lang="en-IN" altLang="en-US" sz="1100" i="1" dirty="0" smtClean="0">
                <a:solidFill>
                  <a:prstClr val="black"/>
                </a:solidFill>
              </a:rPr>
              <a:t>conductance </a:t>
            </a:r>
            <a:r>
              <a:rPr lang="en-IN" altLang="en-US" sz="1100" i="1" dirty="0">
                <a:solidFill>
                  <a:prstClr val="black"/>
                </a:solidFill>
              </a:rPr>
              <a:t>with feedback is stabilized to  </a:t>
            </a:r>
          </a:p>
          <a:p>
            <a:pPr eaLnBrk="1" hangingPunct="1"/>
            <a:endParaRPr lang="en-US" altLang="en-US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766074"/>
              </p:ext>
            </p:extLst>
          </p:nvPr>
        </p:nvGraphicFramePr>
        <p:xfrm>
          <a:off x="4420754" y="2139950"/>
          <a:ext cx="927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0" name="Equation" r:id="rId3" imgW="927000" imgH="444240" progId="Equation.3">
                  <p:embed/>
                </p:oleObj>
              </mc:Choice>
              <mc:Fallback>
                <p:oleObj name="Equation" r:id="rId3" imgW="9270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0754" y="2139950"/>
                        <a:ext cx="927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125083"/>
              </p:ext>
            </p:extLst>
          </p:nvPr>
        </p:nvGraphicFramePr>
        <p:xfrm>
          <a:off x="4874122" y="2553486"/>
          <a:ext cx="495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1" name="Equation" r:id="rId5" imgW="495000" imgH="228600" progId="Equation.3">
                  <p:embed/>
                </p:oleObj>
              </mc:Choice>
              <mc:Fallback>
                <p:oleObj name="Equation" r:id="rId5" imgW="49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4122" y="2553486"/>
                        <a:ext cx="495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166579"/>
              </p:ext>
            </p:extLst>
          </p:nvPr>
        </p:nvGraphicFramePr>
        <p:xfrm>
          <a:off x="5924550" y="2548481"/>
          <a:ext cx="317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2" name="Equation" r:id="rId7" imgW="317160" imgH="228600" progId="Equation.3">
                  <p:embed/>
                </p:oleObj>
              </mc:Choice>
              <mc:Fallback>
                <p:oleObj name="Equation" r:id="rId7" imgW="3171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4550" y="2548481"/>
                        <a:ext cx="317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676911"/>
              </p:ext>
            </p:extLst>
          </p:nvPr>
        </p:nvGraphicFramePr>
        <p:xfrm>
          <a:off x="4569997" y="2774949"/>
          <a:ext cx="571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" name="Equation" r:id="rId9" imgW="571320" imgH="419040" progId="Equation.3">
                  <p:embed/>
                </p:oleObj>
              </mc:Choice>
              <mc:Fallback>
                <p:oleObj name="Equation" r:id="rId9" imgW="5713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9997" y="2774949"/>
                        <a:ext cx="5715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430231"/>
              </p:ext>
            </p:extLst>
          </p:nvPr>
        </p:nvGraphicFramePr>
        <p:xfrm>
          <a:off x="6548004" y="2473299"/>
          <a:ext cx="571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" name="Equation" r:id="rId11" imgW="571320" imgH="419040" progId="Equation.3">
                  <p:embed/>
                </p:oleObj>
              </mc:Choice>
              <mc:Fallback>
                <p:oleObj name="Equation" r:id="rId11" imgW="57132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48004" y="2473299"/>
                        <a:ext cx="5715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00" y="3101948"/>
            <a:ext cx="595238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854</Words>
  <Application>Microsoft Office PowerPoint</Application>
  <PresentationFormat>On-screen Show (4:3)</PresentationFormat>
  <Paragraphs>70</Paragraphs>
  <Slides>15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Equation</vt:lpstr>
      <vt:lpstr>FEED BACK SYSTEM</vt:lpstr>
      <vt:lpstr>Negative Feedback System </vt:lpstr>
      <vt:lpstr>Positive Feedback System</vt:lpstr>
      <vt:lpstr>Parameters of negative Feedback system</vt:lpstr>
      <vt:lpstr>PowerPoint Presentation</vt:lpstr>
      <vt:lpstr>1) Voltage-series feedback:</vt:lpstr>
      <vt:lpstr>2) Voltage-Shunt Feedback</vt:lpstr>
      <vt:lpstr>3)Current-shunt feedback</vt:lpstr>
      <vt:lpstr>4) Current-Series Feedback:</vt:lpstr>
      <vt:lpstr>Summary</vt:lpstr>
      <vt:lpstr>Summary of effects of negative feedback</vt:lpstr>
      <vt:lpstr>Effect of negative feedback on frequency response</vt:lpstr>
      <vt:lpstr>Frequency response of negative feedback amplifier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</dc:title>
  <dc:creator>BARKAVI</dc:creator>
  <cp:lastModifiedBy>ILAMBIRAI.R.C</cp:lastModifiedBy>
  <cp:revision>160</cp:revision>
  <dcterms:created xsi:type="dcterms:W3CDTF">2019-07-09T11:10:13Z</dcterms:created>
  <dcterms:modified xsi:type="dcterms:W3CDTF">2022-08-10T08:34:20Z</dcterms:modified>
</cp:coreProperties>
</file>